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xml" ContentType="application/vnd.openxmlformats-officedocument.presentationml.tags+xml"/>
  <Override PartName="/ppt/notesSlides/notesSlide38.xml" ContentType="application/vnd.openxmlformats-officedocument.presentationml.notesSlide+xml"/>
  <Override PartName="/ppt/tags/tag8.xml" ContentType="application/vnd.openxmlformats-officedocument.presentationml.tags+xml"/>
  <Override PartName="/ppt/notesSlides/notesSlide39.xml" ContentType="application/vnd.openxmlformats-officedocument.presentationml.notesSlide+xml"/>
  <Override PartName="/ppt/tags/tag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94" r:id="rId4"/>
  </p:sldMasterIdLst>
  <p:notesMasterIdLst>
    <p:notesMasterId r:id="rId110"/>
  </p:notesMasterIdLst>
  <p:sldIdLst>
    <p:sldId id="256" r:id="rId5"/>
    <p:sldId id="2980" r:id="rId6"/>
    <p:sldId id="2973" r:id="rId7"/>
    <p:sldId id="2963" r:id="rId8"/>
    <p:sldId id="995" r:id="rId9"/>
    <p:sldId id="996" r:id="rId10"/>
    <p:sldId id="2965" r:id="rId11"/>
    <p:sldId id="265" r:id="rId12"/>
    <p:sldId id="2959" r:id="rId13"/>
    <p:sldId id="2946" r:id="rId14"/>
    <p:sldId id="2950" r:id="rId15"/>
    <p:sldId id="2951" r:id="rId16"/>
    <p:sldId id="2948" r:id="rId17"/>
    <p:sldId id="2949" r:id="rId18"/>
    <p:sldId id="2939" r:id="rId19"/>
    <p:sldId id="990" r:id="rId20"/>
    <p:sldId id="2940" r:id="rId21"/>
    <p:sldId id="2941" r:id="rId22"/>
    <p:sldId id="2964" r:id="rId23"/>
    <p:sldId id="2971" r:id="rId24"/>
    <p:sldId id="382" r:id="rId25"/>
    <p:sldId id="379" r:id="rId26"/>
    <p:sldId id="380" r:id="rId27"/>
    <p:sldId id="392" r:id="rId28"/>
    <p:sldId id="377" r:id="rId29"/>
    <p:sldId id="1074" r:id="rId30"/>
    <p:sldId id="2969" r:id="rId31"/>
    <p:sldId id="2970" r:id="rId32"/>
    <p:sldId id="1073" r:id="rId33"/>
    <p:sldId id="2972" r:id="rId34"/>
    <p:sldId id="2957" r:id="rId35"/>
    <p:sldId id="2672" r:id="rId36"/>
    <p:sldId id="405" r:id="rId37"/>
    <p:sldId id="406" r:id="rId38"/>
    <p:sldId id="2674" r:id="rId39"/>
    <p:sldId id="2947" r:id="rId40"/>
    <p:sldId id="2677" r:id="rId41"/>
    <p:sldId id="393" r:id="rId42"/>
    <p:sldId id="426" r:id="rId43"/>
    <p:sldId id="2678" r:id="rId44"/>
    <p:sldId id="424" r:id="rId45"/>
    <p:sldId id="425" r:id="rId46"/>
    <p:sldId id="2679" r:id="rId47"/>
    <p:sldId id="430" r:id="rId48"/>
    <p:sldId id="402" r:id="rId49"/>
    <p:sldId id="403" r:id="rId50"/>
    <p:sldId id="408" r:id="rId51"/>
    <p:sldId id="2738" r:id="rId52"/>
    <p:sldId id="431" r:id="rId53"/>
    <p:sldId id="2958" r:id="rId54"/>
    <p:sldId id="2937" r:id="rId55"/>
    <p:sldId id="2938" r:id="rId56"/>
    <p:sldId id="2933" r:id="rId57"/>
    <p:sldId id="2934" r:id="rId58"/>
    <p:sldId id="2935" r:id="rId59"/>
    <p:sldId id="2936" r:id="rId60"/>
    <p:sldId id="2961" r:id="rId61"/>
    <p:sldId id="2974" r:id="rId62"/>
    <p:sldId id="2966" r:id="rId63"/>
    <p:sldId id="2967" r:id="rId64"/>
    <p:sldId id="2671" r:id="rId65"/>
    <p:sldId id="263" r:id="rId66"/>
    <p:sldId id="2904" r:id="rId67"/>
    <p:sldId id="2975" r:id="rId68"/>
    <p:sldId id="2884" r:id="rId69"/>
    <p:sldId id="2919" r:id="rId70"/>
    <p:sldId id="2952" r:id="rId71"/>
    <p:sldId id="2942" r:id="rId72"/>
    <p:sldId id="2943" r:id="rId73"/>
    <p:sldId id="2920" r:id="rId74"/>
    <p:sldId id="968" r:id="rId75"/>
    <p:sldId id="2944" r:id="rId76"/>
    <p:sldId id="2945" r:id="rId77"/>
    <p:sldId id="939" r:id="rId78"/>
    <p:sldId id="2932" r:id="rId79"/>
    <p:sldId id="977" r:id="rId80"/>
    <p:sldId id="1053" r:id="rId81"/>
    <p:sldId id="2918" r:id="rId82"/>
    <p:sldId id="2897" r:id="rId83"/>
    <p:sldId id="1070" r:id="rId84"/>
    <p:sldId id="1071" r:id="rId85"/>
    <p:sldId id="1072" r:id="rId86"/>
    <p:sldId id="1060" r:id="rId87"/>
    <p:sldId id="2896" r:id="rId88"/>
    <p:sldId id="2968" r:id="rId89"/>
    <p:sldId id="2953" r:id="rId90"/>
    <p:sldId id="2954" r:id="rId91"/>
    <p:sldId id="2955" r:id="rId92"/>
    <p:sldId id="2956" r:id="rId93"/>
    <p:sldId id="2916" r:id="rId94"/>
    <p:sldId id="2721" r:id="rId95"/>
    <p:sldId id="2719" r:id="rId96"/>
    <p:sldId id="923" r:id="rId97"/>
    <p:sldId id="525" r:id="rId98"/>
    <p:sldId id="863" r:id="rId99"/>
    <p:sldId id="2960" r:id="rId100"/>
    <p:sldId id="1075" r:id="rId101"/>
    <p:sldId id="987" r:id="rId102"/>
    <p:sldId id="1069" r:id="rId103"/>
    <p:sldId id="2977" r:id="rId104"/>
    <p:sldId id="2976" r:id="rId105"/>
    <p:sldId id="2962" r:id="rId106"/>
    <p:sldId id="2978" r:id="rId107"/>
    <p:sldId id="2979" r:id="rId108"/>
    <p:sldId id="2930" r:id="rId10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9BC88A-7C4D-2543-83C3-DC25664EEAF1}">
          <p14:sldIdLst>
            <p14:sldId id="256"/>
            <p14:sldId id="2980"/>
          </p14:sldIdLst>
        </p14:section>
        <p14:section name="Setting Context" id="{0AF789F6-6C37-7342-A20F-63293FBC87C7}">
          <p14:sldIdLst>
            <p14:sldId id="2973"/>
            <p14:sldId id="2963"/>
            <p14:sldId id="995"/>
            <p14:sldId id="996"/>
            <p14:sldId id="2965"/>
            <p14:sldId id="265"/>
            <p14:sldId id="2959"/>
            <p14:sldId id="2946"/>
            <p14:sldId id="2950"/>
            <p14:sldId id="2951"/>
            <p14:sldId id="2948"/>
            <p14:sldId id="2949"/>
            <p14:sldId id="2939"/>
            <p14:sldId id="990"/>
            <p14:sldId id="2940"/>
            <p14:sldId id="2941"/>
            <p14:sldId id="2964"/>
            <p14:sldId id="2971"/>
            <p14:sldId id="382"/>
          </p14:sldIdLst>
        </p14:section>
        <p14:section name="Goal: Creating a Universal Computing Infrastructure" id="{3F8AB949-2FFB-9D4E-8741-9A7D6C2DB851}">
          <p14:sldIdLst>
            <p14:sldId id="379"/>
            <p14:sldId id="380"/>
            <p14:sldId id="392"/>
            <p14:sldId id="377"/>
            <p14:sldId id="1074"/>
            <p14:sldId id="2969"/>
            <p14:sldId id="2970"/>
            <p14:sldId id="1073"/>
          </p14:sldIdLst>
        </p14:section>
        <p14:section name="Criteria: Sound and Complete" id="{C12D9AC0-99E1-CC44-9D29-7C74ADF8834C}">
          <p14:sldIdLst>
            <p14:sldId id="2972"/>
            <p14:sldId id="2957"/>
          </p14:sldIdLst>
        </p14:section>
        <p14:section name="Output: Architectural Design" id="{600C205D-D8BF-5C4F-A6DC-9497C838B93D}">
          <p14:sldIdLst>
            <p14:sldId id="2672"/>
            <p14:sldId id="405"/>
          </p14:sldIdLst>
        </p14:section>
        <p14:section name="Implementation Process" id="{290B5D21-7162-D245-87C5-0DF4D94FD9CA}">
          <p14:sldIdLst>
            <p14:sldId id="406"/>
            <p14:sldId id="2674"/>
            <p14:sldId id="2947"/>
            <p14:sldId id="2677"/>
            <p14:sldId id="393"/>
            <p14:sldId id="426"/>
            <p14:sldId id="2678"/>
            <p14:sldId id="424"/>
            <p14:sldId id="425"/>
            <p14:sldId id="2679"/>
            <p14:sldId id="430"/>
            <p14:sldId id="402"/>
            <p14:sldId id="403"/>
            <p14:sldId id="408"/>
          </p14:sldIdLst>
        </p14:section>
        <p14:section name="Output: A fully functional computer" id="{FD5CCC63-2B65-2645-9386-1C0CCEB45E87}">
          <p14:sldIdLst>
            <p14:sldId id="2738"/>
            <p14:sldId id="431"/>
          </p14:sldIdLst>
        </p14:section>
        <p14:section name="Boundary Conditions and Important References" id="{973DF6A3-8ADA-244E-BCC5-7F9C0DFBE7C1}">
          <p14:sldIdLst>
            <p14:sldId id="2958"/>
            <p14:sldId id="2937"/>
            <p14:sldId id="2938"/>
            <p14:sldId id="2933"/>
            <p14:sldId id="2934"/>
            <p14:sldId id="2935"/>
            <p14:sldId id="2936"/>
            <p14:sldId id="2961"/>
            <p14:sldId id="2974"/>
            <p14:sldId id="2966"/>
            <p14:sldId id="2967"/>
            <p14:sldId id="2671"/>
            <p14:sldId id="263"/>
            <p14:sldId id="2904"/>
            <p14:sldId id="2975"/>
            <p14:sldId id="2884"/>
            <p14:sldId id="2919"/>
            <p14:sldId id="2952"/>
            <p14:sldId id="2942"/>
            <p14:sldId id="2943"/>
            <p14:sldId id="2920"/>
            <p14:sldId id="968"/>
            <p14:sldId id="2944"/>
            <p14:sldId id="2945"/>
            <p14:sldId id="939"/>
            <p14:sldId id="2932"/>
            <p14:sldId id="977"/>
            <p14:sldId id="1053"/>
            <p14:sldId id="2918"/>
            <p14:sldId id="2897"/>
            <p14:sldId id="1070"/>
            <p14:sldId id="1071"/>
            <p14:sldId id="1072"/>
            <p14:sldId id="1060"/>
            <p14:sldId id="2896"/>
            <p14:sldId id="2968"/>
            <p14:sldId id="2953"/>
            <p14:sldId id="2954"/>
            <p14:sldId id="2955"/>
            <p14:sldId id="2956"/>
            <p14:sldId id="2916"/>
            <p14:sldId id="2721"/>
            <p14:sldId id="2719"/>
            <p14:sldId id="923"/>
            <p14:sldId id="525"/>
            <p14:sldId id="863"/>
            <p14:sldId id="2960"/>
            <p14:sldId id="1075"/>
            <p14:sldId id="987"/>
            <p14:sldId id="1069"/>
            <p14:sldId id="2977"/>
            <p14:sldId id="2976"/>
            <p14:sldId id="2962"/>
            <p14:sldId id="2978"/>
            <p14:sldId id="2979"/>
            <p14:sldId id="29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080"/>
    <p:restoredTop sz="94651"/>
  </p:normalViewPr>
  <p:slideViewPr>
    <p:cSldViewPr snapToGrid="0">
      <p:cViewPr varScale="1">
        <p:scale>
          <a:sx n="163" d="100"/>
          <a:sy n="163" d="100"/>
        </p:scale>
        <p:origin x="176" y="62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893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984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48</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75472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079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11530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2041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65</a:t>
            </a:fld>
            <a:endParaRPr lang="en-US"/>
          </a:p>
        </p:txBody>
      </p:sp>
    </p:spTree>
    <p:extLst>
      <p:ext uri="{BB962C8B-B14F-4D97-AF65-F5344CB8AC3E}">
        <p14:creationId xmlns:p14="http://schemas.microsoft.com/office/powerpoint/2010/main" val="7614706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67</a:t>
            </a:fld>
            <a:endParaRPr lang="en-US"/>
          </a:p>
        </p:txBody>
      </p:sp>
    </p:spTree>
    <p:extLst>
      <p:ext uri="{BB962C8B-B14F-4D97-AF65-F5344CB8AC3E}">
        <p14:creationId xmlns:p14="http://schemas.microsoft.com/office/powerpoint/2010/main" val="2597699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68</a:t>
            </a:fld>
            <a:endParaRPr lang="en-US"/>
          </a:p>
        </p:txBody>
      </p:sp>
    </p:spTree>
    <p:extLst>
      <p:ext uri="{BB962C8B-B14F-4D97-AF65-F5344CB8AC3E}">
        <p14:creationId xmlns:p14="http://schemas.microsoft.com/office/powerpoint/2010/main" val="370161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69</a:t>
            </a:fld>
            <a:endParaRPr lang="en-US"/>
          </a:p>
        </p:txBody>
      </p:sp>
    </p:spTree>
    <p:extLst>
      <p:ext uri="{BB962C8B-B14F-4D97-AF65-F5344CB8AC3E}">
        <p14:creationId xmlns:p14="http://schemas.microsoft.com/office/powerpoint/2010/main" val="3189815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314483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0318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0383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10204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34329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62039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883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8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2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0436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6418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944877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3721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04705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0313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1836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424258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08000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1288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 id="214748369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20531712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0.xml"/><Relationship Id="rId7" Type="http://schemas.openxmlformats.org/officeDocument/2006/relationships/image" Target="../media/image22.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youtu.be/HXNhEYqFo0o?t=249"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hyperlink" Target="https://lamport.azurewebsites.net/tla/tla.html" TargetMode="External"/><Relationship Id="rId4" Type="http://schemas.openxmlformats.org/officeDocument/2006/relationships/image" Target="../media/image188.png"/></Relationships>
</file>

<file path=ppt/slides/_rels/slide102.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103.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91.png"/><Relationship Id="rId5" Type="http://schemas.openxmlformats.org/officeDocument/2006/relationships/hyperlink" Target="https://youtu.be/p7-U1_E_j3w" TargetMode="External"/><Relationship Id="rId4" Type="http://schemas.openxmlformats.org/officeDocument/2006/relationships/image" Target="../media/image190.png"/></Relationships>
</file>

<file path=ppt/slides/_rels/slide104.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192.png"/></Relationships>
</file>

<file path=ppt/slides/_rels/slide105.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hyperlink" Target="https://www.jenkins.io/" TargetMode="External"/><Relationship Id="rId7" Type="http://schemas.microsoft.com/office/2007/relationships/hdphoto" Target="../media/hdphoto1.wdp"/><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193.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190.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1.xml"/><Relationship Id="rId7"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5.png"/><Relationship Id="rId4" Type="http://schemas.openxmlformats.org/officeDocument/2006/relationships/hyperlink" Target="https://youtu.be/qebjdwoZ7SQ"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8.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7.png"/><Relationship Id="rId4" Type="http://schemas.openxmlformats.org/officeDocument/2006/relationships/hyperlink" Target="https://www.youtube.com/watch?v=hkmoZ8e5Qn0"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9.png"/><Relationship Id="rId4" Type="http://schemas.openxmlformats.org/officeDocument/2006/relationships/hyperlink" Target="https://youtu.be/_EKgwOAAWZA"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30.png"/><Relationship Id="rId4" Type="http://schemas.openxmlformats.org/officeDocument/2006/relationships/hyperlink" Target="https://youtu.be/AADZo73yrq4?t=78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3" Type="http://schemas.openxmlformats.org/officeDocument/2006/relationships/image" Target="../media/image51.tiff"/><Relationship Id="rId18" Type="http://schemas.openxmlformats.org/officeDocument/2006/relationships/image" Target="../media/image54.tiff"/><Relationship Id="rId26" Type="http://schemas.openxmlformats.org/officeDocument/2006/relationships/hyperlink" Target="https://www.amd.com/en" TargetMode="External"/><Relationship Id="rId39" Type="http://schemas.openxmlformats.org/officeDocument/2006/relationships/image" Target="../media/image66.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7.tiff"/><Relationship Id="rId12" Type="http://schemas.openxmlformats.org/officeDocument/2006/relationships/image" Target="../media/image50.tiff"/><Relationship Id="rId17" Type="http://schemas.openxmlformats.org/officeDocument/2006/relationships/hyperlink" Target="https://creativecommons.org/" TargetMode="External"/><Relationship Id="rId25" Type="http://schemas.openxmlformats.org/officeDocument/2006/relationships/image" Target="../media/image59.jpeg"/><Relationship Id="rId33" Type="http://schemas.openxmlformats.org/officeDocument/2006/relationships/image" Target="../media/image63.png"/><Relationship Id="rId38" Type="http://schemas.openxmlformats.org/officeDocument/2006/relationships/hyperlink" Target="http://holacracy.org/" TargetMode="External"/><Relationship Id="rId2" Type="http://schemas.openxmlformats.org/officeDocument/2006/relationships/image" Target="../media/image44.tiff"/><Relationship Id="rId16" Type="http://schemas.openxmlformats.org/officeDocument/2006/relationships/image" Target="../media/image53.png"/><Relationship Id="rId20" Type="http://schemas.openxmlformats.org/officeDocument/2006/relationships/image" Target="../media/image56.tiff"/><Relationship Id="rId29" Type="http://schemas.openxmlformats.org/officeDocument/2006/relationships/image" Target="../media/image61.png"/><Relationship Id="rId1" Type="http://schemas.openxmlformats.org/officeDocument/2006/relationships/slideLayout" Target="../slideLayouts/slideLayout1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5.png"/><Relationship Id="rId40" Type="http://schemas.openxmlformats.org/officeDocument/2006/relationships/image" Target="../media/image67.jpeg"/><Relationship Id="rId5" Type="http://schemas.openxmlformats.org/officeDocument/2006/relationships/image" Target="../media/image46.png"/><Relationship Id="rId15" Type="http://schemas.openxmlformats.org/officeDocument/2006/relationships/image" Target="../media/image52.png"/><Relationship Id="rId23" Type="http://schemas.openxmlformats.org/officeDocument/2006/relationships/image" Target="../media/image58.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9.tiff"/><Relationship Id="rId19" Type="http://schemas.openxmlformats.org/officeDocument/2006/relationships/image" Target="../media/image55.jpeg"/><Relationship Id="rId31" Type="http://schemas.openxmlformats.org/officeDocument/2006/relationships/image" Target="../media/image62.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7.jpeg"/><Relationship Id="rId27" Type="http://schemas.openxmlformats.org/officeDocument/2006/relationships/image" Target="../media/image60.png"/><Relationship Id="rId30" Type="http://schemas.openxmlformats.org/officeDocument/2006/relationships/hyperlink" Target="https://bdtechtalks.com/2016/09/07/what-is-blockchain/" TargetMode="External"/><Relationship Id="rId35" Type="http://schemas.openxmlformats.org/officeDocument/2006/relationships/image" Target="../media/image64.png"/><Relationship Id="rId8" Type="http://schemas.openxmlformats.org/officeDocument/2006/relationships/image" Target="../media/image48.tiff"/><Relationship Id="rId3" Type="http://schemas.openxmlformats.org/officeDocument/2006/relationships/image" Target="../media/image4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_fA7vkVJhF8" TargetMode="External"/><Relationship Id="rId1" Type="http://schemas.openxmlformats.org/officeDocument/2006/relationships/slideLayout" Target="../slideLayouts/slideLayout25.xml"/><Relationship Id="rId5" Type="http://schemas.openxmlformats.org/officeDocument/2006/relationships/image" Target="../media/image69.png"/><Relationship Id="rId4" Type="http://schemas.openxmlformats.org/officeDocument/2006/relationships/hyperlink" Target="https://www.di.ens.fr/~cousot/publications.www/CousotCousot-POPL14-ACM-p2-3-2014.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arxiv.org/pdf/0903.0340.pdf" TargetMode="External"/><Relationship Id="rId1" Type="http://schemas.openxmlformats.org/officeDocument/2006/relationships/slideLayout" Target="../slideLayouts/slideLayout14.xml"/><Relationship Id="rId6" Type="http://schemas.openxmlformats.org/officeDocument/2006/relationships/image" Target="../media/image72.jpeg"/><Relationship Id="rId5" Type="http://schemas.openxmlformats.org/officeDocument/2006/relationships/hyperlink" Target="https://en.wikipedia.org/wiki/Rosetta_Stone" TargetMode="Externa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14.xml"/><Relationship Id="rId6" Type="http://schemas.openxmlformats.org/officeDocument/2006/relationships/hyperlink" Target="https://youtu.be/M_jchYsTZvM?t=218" TargetMode="External"/><Relationship Id="rId5" Type="http://schemas.openxmlformats.org/officeDocument/2006/relationships/image" Target="../media/image75.png"/><Relationship Id="rId4" Type="http://schemas.openxmlformats.org/officeDocument/2006/relationships/hyperlink" Target="https://youtu.be/HasvumXl_v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8.e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1.jpeg"/><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82.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83.emf"/><Relationship Id="rId4"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5.png"/><Relationship Id="rId5" Type="http://schemas.openxmlformats.org/officeDocument/2006/relationships/image" Target="../media/image84.e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87.e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86.e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hyperlink" Target="https://youtu.be/qGEOHCXLJrI"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29.xml"/><Relationship Id="rId7" Type="http://schemas.openxmlformats.org/officeDocument/2006/relationships/image" Target="../media/image81.jpeg"/><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89.png"/><Relationship Id="rId5" Type="http://schemas.openxmlformats.org/officeDocument/2006/relationships/image" Target="../media/image88.e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vmlDrawing" Target="../drawings/vmlDrawing8.vml"/><Relationship Id="rId5" Type="http://schemas.openxmlformats.org/officeDocument/2006/relationships/image" Target="../media/image90.emf"/><Relationship Id="rId4"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90.emf"/><Relationship Id="rId4" Type="http://schemas.openxmlformats.org/officeDocument/2006/relationships/oleObject" Target="../embeddings/oleObject10.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34.xml"/><Relationship Id="rId7" Type="http://schemas.openxmlformats.org/officeDocument/2006/relationships/image" Target="../media/image94.pn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3.png"/><Relationship Id="rId5" Type="http://schemas.openxmlformats.org/officeDocument/2006/relationships/image" Target="../media/image81.jpeg"/><Relationship Id="rId4" Type="http://schemas.openxmlformats.org/officeDocument/2006/relationships/image" Target="../media/image92.png"/><Relationship Id="rId9" Type="http://schemas.openxmlformats.org/officeDocument/2006/relationships/image" Target="../media/image91.emf"/></Relationships>
</file>

<file path=ppt/slides/_rels/slide46.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notesSlide" Target="../notesSlides/notesSlide35.xml"/><Relationship Id="rId7" Type="http://schemas.openxmlformats.org/officeDocument/2006/relationships/oleObject" Target="../embeddings/oleObject13.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image" Target="../media/image95.emf"/><Relationship Id="rId5" Type="http://schemas.openxmlformats.org/officeDocument/2006/relationships/oleObject" Target="../embeddings/oleObject12.bin"/><Relationship Id="rId4" Type="http://schemas.openxmlformats.org/officeDocument/2006/relationships/image" Target="../media/image8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97.png"/><Relationship Id="rId4" Type="http://schemas.openxmlformats.org/officeDocument/2006/relationships/hyperlink" Target="https://youtu.be/HyznrdDSSGM"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8.png"/><Relationship Id="rId4" Type="http://schemas.openxmlformats.org/officeDocument/2006/relationships/hyperlink" Target="https://youtu.be/cNN_tTXABUA"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03.png"/><Relationship Id="rId18" Type="http://schemas.openxmlformats.org/officeDocument/2006/relationships/image" Target="../media/image107.png"/><Relationship Id="rId26" Type="http://schemas.openxmlformats.org/officeDocument/2006/relationships/image" Target="../media/image111.png"/><Relationship Id="rId3" Type="http://schemas.openxmlformats.org/officeDocument/2006/relationships/notesSlide" Target="../notesSlides/notesSlide39.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00.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06.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08.tiff"/><Relationship Id="rId1" Type="http://schemas.openxmlformats.org/officeDocument/2006/relationships/tags" Target="../tags/tag8.xml"/><Relationship Id="rId6" Type="http://schemas.openxmlformats.org/officeDocument/2006/relationships/hyperlink" Target="https://lamport.azurewebsites.net/tla/tla.html" TargetMode="External"/><Relationship Id="rId11" Type="http://schemas.openxmlformats.org/officeDocument/2006/relationships/image" Target="../media/image102.png"/><Relationship Id="rId24" Type="http://schemas.openxmlformats.org/officeDocument/2006/relationships/image" Target="../media/image110.png"/><Relationship Id="rId5" Type="http://schemas.openxmlformats.org/officeDocument/2006/relationships/image" Target="../media/image99.png"/><Relationship Id="rId15" Type="http://schemas.openxmlformats.org/officeDocument/2006/relationships/image" Target="../media/image105.tiff"/><Relationship Id="rId23" Type="http://schemas.openxmlformats.org/officeDocument/2006/relationships/hyperlink" Target="https://ccl.northwestern.edu/netlogo/" TargetMode="External"/><Relationship Id="rId28" Type="http://schemas.openxmlformats.org/officeDocument/2006/relationships/image" Target="../media/image112.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01.png"/><Relationship Id="rId14" Type="http://schemas.openxmlformats.org/officeDocument/2006/relationships/image" Target="../media/image104.png"/><Relationship Id="rId22" Type="http://schemas.openxmlformats.org/officeDocument/2006/relationships/image" Target="../media/image109.png"/><Relationship Id="rId27" Type="http://schemas.openxmlformats.org/officeDocument/2006/relationships/hyperlink" Target="http://www.wolframalpha.com/"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image" Target="../media/image113.png"/></Relationships>
</file>

<file path=ppt/slides/_rels/slide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hyperlink" Target="https://youtu.be/qGEOHCXLJrI"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11.png"/><Relationship Id="rId4" Type="http://schemas.openxmlformats.org/officeDocument/2006/relationships/image" Target="../media/image7.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6.jpeg"/><Relationship Id="rId4" Type="http://schemas.openxmlformats.org/officeDocument/2006/relationships/hyperlink" Target="https://en.wikipedia.org/wiki/File:Pacioli_summa_stamp.jp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youtu.be/ijPDIy6gXxc"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3.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29.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2.png"/><Relationship Id="rId4" Type="http://schemas.openxmlformats.org/officeDocument/2006/relationships/image" Target="../media/image128.jpeg"/><Relationship Id="rId9"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jpeg"/><Relationship Id="rId4" Type="http://schemas.openxmlformats.org/officeDocument/2006/relationships/hyperlink" Target="https://en.wikipedia.org/wiki/File:WilliamRowanHamilton.jpeg"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5.jpe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hyperlink" Target="file:///Users/bkoo/Downloads/mathematics-06-00152-1.pdf" TargetMode="Externa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4.png"/></Relationships>
</file>

<file path=ppt/slides/_rels/slide72.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7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7.png"/><Relationship Id="rId11" Type="http://schemas.openxmlformats.org/officeDocument/2006/relationships/image" Target="../media/image149.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46.png"/><Relationship Id="rId9" Type="http://schemas.openxmlformats.org/officeDocument/2006/relationships/image" Target="../media/image148.png"/></Relationships>
</file>

<file path=ppt/slides/_rels/slide7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50.png"/><Relationship Id="rId7" Type="http://schemas.openxmlformats.org/officeDocument/2006/relationships/hyperlink" Target="https://www.di.ens.fr/~cousot/AI/" TargetMode="External"/><Relationship Id="rId12" Type="http://schemas.openxmlformats.org/officeDocument/2006/relationships/image" Target="../media/image154.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51.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53.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5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55.png"/></Relationships>
</file>

<file path=ppt/slides/_rels/slide78.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57.png"/></Relationships>
</file>

<file path=ppt/slides/_rels/slide79.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5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hyperlink" Target="https://en.wikipedia.org/wiki/Commutative_diagram" TargetMode="External"/><Relationship Id="rId10" Type="http://schemas.openxmlformats.org/officeDocument/2006/relationships/image" Target="../media/image19.png"/><Relationship Id="rId4" Type="http://schemas.openxmlformats.org/officeDocument/2006/relationships/image" Target="../media/image16.jpeg"/><Relationship Id="rId9" Type="http://schemas.openxmlformats.org/officeDocument/2006/relationships/hyperlink" Target="https://journals.openedition.org/bibnum/524?lang=en"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6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60.png"/></Relationships>
</file>

<file path=ppt/slides/_rels/slide81.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image" Target="../media/image162.png"/></Relationships>
</file>

<file path=ppt/slides/_rels/slide82.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8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68.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67.png"/><Relationship Id="rId4" Type="http://schemas.openxmlformats.org/officeDocument/2006/relationships/hyperlink" Target="https://youtu.be/15uy9Ga-14I?t=1725"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hyperlink" Target="http://flint.cs.yale.edu/cs428/coq/sf/Imp.html"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8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75.gif"/></Relationships>
</file>

<file path=ppt/slides/_rels/slide9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tiff"/><Relationship Id="rId1" Type="http://schemas.openxmlformats.org/officeDocument/2006/relationships/slideLayout" Target="../slideLayouts/slideLayout10.xml"/><Relationship Id="rId6" Type="http://schemas.openxmlformats.org/officeDocument/2006/relationships/image" Target="../media/image183.tiff"/><Relationship Id="rId5" Type="http://schemas.openxmlformats.org/officeDocument/2006/relationships/image" Target="../media/image182.tiff"/><Relationship Id="rId4" Type="http://schemas.openxmlformats.org/officeDocument/2006/relationships/image" Target="../media/image105.tiff"/></Relationships>
</file>

<file path=ppt/slides/_rels/slide96.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85.png"/></Relationships>
</file>

<file path=ppt/slides/_rels/slide99.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87.png"/><Relationship Id="rId5" Type="http://schemas.openxmlformats.org/officeDocument/2006/relationships/hyperlink" Target="https://youtu.be/3VQ382QG-y4?t=3397" TargetMode="External"/><Relationship Id="rId4" Type="http://schemas.openxmlformats.org/officeDocument/2006/relationships/image" Target="../media/image1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Associating neutral names to ideas has utility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sz="2800" dirty="0"/>
              <a:t>It is like telling mythological stories and using the names of characters to define concepts and ideas</a:t>
            </a:r>
          </a:p>
          <a:p>
            <a:r>
              <a:rPr lang="en-TW" sz="2800" dirty="0"/>
              <a:t>Assigning names to ideas: using name space to compress algorithmic (temporal) complexity</a:t>
            </a:r>
          </a:p>
          <a:p>
            <a:r>
              <a:rPr lang="en-TW" sz="2800" dirty="0"/>
              <a:t>Each story is a prototypical/idealized context that could be reused across many application areas</a:t>
            </a:r>
          </a:p>
          <a:p>
            <a:endParaRPr lang="en-TW" sz="2800" dirty="0"/>
          </a:p>
        </p:txBody>
      </p:sp>
    </p:spTree>
    <p:extLst>
      <p:ext uri="{BB962C8B-B14F-4D97-AF65-F5344CB8AC3E}">
        <p14:creationId xmlns:p14="http://schemas.microsoft.com/office/powerpoint/2010/main" val="109763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Temporal Logic: assign names to Behavioral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pic>
        <p:nvPicPr>
          <p:cNvPr id="4" name="Picture 3">
            <a:hlinkClick r:id="rId3"/>
            <a:extLst>
              <a:ext uri="{FF2B5EF4-FFF2-40B4-BE49-F238E27FC236}">
                <a16:creationId xmlns:a16="http://schemas.microsoft.com/office/drawing/2014/main" id="{B4BC5D87-ADF2-6C44-8A6F-CB24F331F559}"/>
              </a:ext>
            </a:extLst>
          </p:cNvPr>
          <p:cNvPicPr>
            <a:picLocks noChangeAspect="1"/>
          </p:cNvPicPr>
          <p:nvPr/>
        </p:nvPicPr>
        <p:blipFill>
          <a:blip r:embed="rId4"/>
          <a:stretch>
            <a:fillRect/>
          </a:stretch>
        </p:blipFill>
        <p:spPr>
          <a:xfrm>
            <a:off x="837397" y="1273534"/>
            <a:ext cx="4216757" cy="3476366"/>
          </a:xfrm>
          <a:prstGeom prst="rect">
            <a:avLst/>
          </a:prstGeom>
        </p:spPr>
      </p:pic>
      <p:sp>
        <p:nvSpPr>
          <p:cNvPr id="5" name="TextBox 4">
            <a:extLst>
              <a:ext uri="{FF2B5EF4-FFF2-40B4-BE49-F238E27FC236}">
                <a16:creationId xmlns:a16="http://schemas.microsoft.com/office/drawing/2014/main" id="{447A2A7A-C455-544C-B570-72349C968E34}"/>
              </a:ext>
            </a:extLst>
          </p:cNvPr>
          <p:cNvSpPr txBox="1"/>
          <p:nvPr/>
        </p:nvSpPr>
        <p:spPr>
          <a:xfrm>
            <a:off x="5605405" y="3177468"/>
            <a:ext cx="2618072" cy="1384995"/>
          </a:xfrm>
          <a:prstGeom prst="rect">
            <a:avLst/>
          </a:prstGeom>
          <a:noFill/>
        </p:spPr>
        <p:txBody>
          <a:bodyPr wrap="square" rtlCol="0">
            <a:spAutoFit/>
          </a:bodyPr>
          <a:lstStyle/>
          <a:p>
            <a:r>
              <a:rPr lang="en-TW" dirty="0"/>
              <a:t>TLA+ (Temporal Logic in Action) provides a formal language and automated mechanism to assign names in algorithmically prescribed loopy or recursive structures.</a:t>
            </a:r>
          </a:p>
        </p:txBody>
      </p:sp>
      <p:pic>
        <p:nvPicPr>
          <p:cNvPr id="6" name="Picture 2">
            <a:hlinkClick r:id="rId5"/>
            <a:extLst>
              <a:ext uri="{FF2B5EF4-FFF2-40B4-BE49-F238E27FC236}">
                <a16:creationId xmlns:a16="http://schemas.microsoft.com/office/drawing/2014/main" id="{BF915900-E11F-094D-A58D-6DFBD9321C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20293" y="1273534"/>
            <a:ext cx="2486025" cy="165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43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18114166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40522601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430481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1798989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548048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02997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466680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8789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311644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HDL program that specifies a functional Hack Machine</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Compose existing chips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Chips built in previous weeks</a:t>
            </a:r>
          </a:p>
          <a:p>
            <a:pPr>
              <a:buFont typeface="+mj-lt"/>
              <a:buAutoNum type="arabicPeriod"/>
            </a:pPr>
            <a:r>
              <a:rPr lang="en-US" dirty="0">
                <a:solidFill>
                  <a:schemeClr val="bg1"/>
                </a:solidFill>
              </a:rPr>
              <a:t>Guiding instructions of Hack Arch.</a:t>
            </a:r>
          </a:p>
          <a:p>
            <a:pPr>
              <a:buFont typeface="+mj-lt"/>
              <a:buAutoNum type="arabicPeriod"/>
            </a:pPr>
            <a:r>
              <a:rPr lang="en-US" dirty="0">
                <a:solidFill>
                  <a:schemeClr val="bg1"/>
                </a:solidFill>
              </a:rPr>
              <a:t>Course related reference material</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ALU and Memory Chips are available for composition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Create Hack Computer</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Turing Complete</a:t>
            </a:r>
          </a:p>
          <a:p>
            <a:pPr>
              <a:buFont typeface="+mj-lt"/>
              <a:buAutoNum type="arabicPeriod"/>
            </a:pPr>
            <a:r>
              <a:rPr lang="en-US" dirty="0">
                <a:solidFill>
                  <a:schemeClr val="tx1"/>
                </a:solidFill>
              </a:rPr>
              <a:t>Run Jack OS</a:t>
            </a:r>
          </a:p>
          <a:p>
            <a:pPr>
              <a:buFont typeface="+mj-lt"/>
              <a:buAutoNum type="arabicPeriod"/>
            </a:pPr>
            <a:r>
              <a:rPr lang="en-US" dirty="0">
                <a:solidFill>
                  <a:schemeClr val="tx1"/>
                </a:solidFill>
              </a:rPr>
              <a:t>Pass tests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Tree>
    <p:extLst>
      <p:ext uri="{BB962C8B-B14F-4D97-AF65-F5344CB8AC3E}">
        <p14:creationId xmlns:p14="http://schemas.microsoft.com/office/powerpoint/2010/main" val="411218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22</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400" dirty="0"/>
              <a:t>Architecture: invariant properties of a system</a:t>
            </a:r>
          </a:p>
          <a:p>
            <a:pPr lvl="1"/>
            <a:r>
              <a:rPr lang="en-US" sz="1800" dirty="0"/>
              <a:t>Paradox: In contrast to invariance, computing is all about </a:t>
            </a:r>
            <a:r>
              <a:rPr lang="en-US" sz="1800"/>
              <a:t>processing variables</a:t>
            </a:r>
            <a:endParaRPr lang="en-US" sz="1800" dirty="0"/>
          </a:p>
          <a:p>
            <a:pPr lvl="1"/>
            <a:r>
              <a:rPr lang="en-US" sz="1800" dirty="0"/>
              <a:t>Therefore: Computing Architectures must serve certain classes of computing functions within a stable range of operating boundaries</a:t>
            </a:r>
          </a:p>
          <a:p>
            <a:pPr lvl="1"/>
            <a:r>
              <a:rPr lang="en-US" sz="1800" dirty="0"/>
              <a:t>Reasoning about architectural classifications establishes a scientific discipline/language to conduct system designs</a:t>
            </a:r>
          </a:p>
          <a:p>
            <a:r>
              <a:rPr lang="en-US" sz="2000" dirty="0">
                <a:hlinkClick r:id="rId3"/>
              </a:rPr>
              <a:t>CAP Theorem</a:t>
            </a:r>
            <a:r>
              <a:rPr lang="en-US" sz="2000" dirty="0"/>
              <a:t>: </a:t>
            </a:r>
            <a:r>
              <a:rPr lang="en-US" dirty="0"/>
              <a:t>Consistency, Availability, Partition Tolerance</a:t>
            </a:r>
          </a:p>
          <a:p>
            <a:pPr lvl="1"/>
            <a:r>
              <a:rPr lang="en-US" sz="1800" dirty="0"/>
              <a:t>Architectural metrics is about space, time and energy tradeoffs </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800" b="0" i="0" u="none" strike="noStrike" kern="0" cap="none" spc="0" normalizeH="0" baseline="0" noProof="0" dirty="0">
                <a:ln>
                  <a:noFill/>
                </a:ln>
                <a:solidFill>
                  <a:srgbClr val="000000"/>
                </a:solidFill>
                <a:effectLst/>
                <a:uLnTx/>
                <a:uFillTx/>
                <a:latin typeface="Arial"/>
                <a:cs typeface="Arial"/>
                <a:sym typeface="Arial"/>
              </a:rPr>
              <a:t>Can we come up with a </a:t>
            </a:r>
            <a:r>
              <a:rPr kumimoji="0" lang="en-TW" sz="2800" b="1" i="0" u="none" strike="noStrike" kern="0" cap="none" spc="0" normalizeH="0" baseline="0" noProof="0" dirty="0">
                <a:ln>
                  <a:noFill/>
                </a:ln>
                <a:solidFill>
                  <a:srgbClr val="000000"/>
                </a:solidFill>
                <a:effectLst/>
                <a:uLnTx/>
                <a:uFillTx/>
                <a:latin typeface="Arial"/>
                <a:cs typeface="Arial"/>
                <a:sym typeface="Arial"/>
              </a:rPr>
              <a:t>sound</a:t>
            </a:r>
            <a:r>
              <a:rPr kumimoji="0" lang="en-TW" sz="2800" b="0" i="0" u="none" strike="noStrike" kern="0" cap="none" spc="0" normalizeH="0" baseline="0" noProof="0" dirty="0">
                <a:ln>
                  <a:noFill/>
                </a:ln>
                <a:solidFill>
                  <a:srgbClr val="000000"/>
                </a:solidFill>
                <a:effectLst/>
                <a:uLnTx/>
                <a:uFillTx/>
                <a:latin typeface="Arial"/>
                <a:cs typeface="Arial"/>
                <a:sym typeface="Arial"/>
              </a:rPr>
              <a:t> and </a:t>
            </a:r>
            <a:r>
              <a:rPr kumimoji="0" lang="en-TW" sz="2800" b="1" i="0" u="none" strike="noStrike" kern="0" cap="none" spc="0" normalizeH="0" baseline="0" noProof="0" dirty="0">
                <a:ln>
                  <a:noFill/>
                </a:ln>
                <a:solidFill>
                  <a:srgbClr val="000000"/>
                </a:solidFill>
                <a:effectLst/>
                <a:uLnTx/>
                <a:uFillTx/>
                <a:latin typeface="Arial"/>
                <a:cs typeface="Arial"/>
                <a:sym typeface="Arial"/>
              </a:rPr>
              <a:t>complete</a:t>
            </a:r>
            <a:r>
              <a:rPr kumimoji="0" lang="en-TW" sz="2800" b="0" i="0" u="none" strike="noStrike" kern="0" cap="none" spc="0" normalizeH="0" baseline="0" noProof="0" dirty="0">
                <a:ln>
                  <a:noFill/>
                </a:ln>
                <a:solidFill>
                  <a:srgbClr val="000000"/>
                </a:solidFill>
                <a:effectLst/>
                <a:uLnTx/>
                <a:uFillTx/>
                <a:latin typeface="Arial"/>
                <a:cs typeface="Arial"/>
                <a:sym typeface="Arial"/>
              </a:rPr>
              <a:t> computing architecture classification scheme?</a:t>
            </a:r>
          </a:p>
        </p:txBody>
      </p:sp>
    </p:spTree>
    <p:extLst>
      <p:ext uri="{BB962C8B-B14F-4D97-AF65-F5344CB8AC3E}">
        <p14:creationId xmlns:p14="http://schemas.microsoft.com/office/powerpoint/2010/main" val="181307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648"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3342365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888"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2607493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912"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1356911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3889635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4180697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696"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3288506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720"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1820512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21679"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1680"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030829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768"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2815982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759523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207146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792"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2388301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816"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1205767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840"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1844656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22703"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22704"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47</a:t>
            </a:fld>
            <a:endParaRPr lang="en-US"/>
          </a:p>
        </p:txBody>
      </p:sp>
    </p:spTree>
    <p:extLst>
      <p:ext uri="{BB962C8B-B14F-4D97-AF65-F5344CB8AC3E}">
        <p14:creationId xmlns:p14="http://schemas.microsoft.com/office/powerpoint/2010/main" val="2510356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48</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986540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1822648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89079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54</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55</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56</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1931350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253805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31771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2827819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61</a:t>
            </a:fld>
            <a:endParaRPr lang="en-US"/>
          </a:p>
        </p:txBody>
      </p:sp>
    </p:spTree>
    <p:extLst>
      <p:ext uri="{BB962C8B-B14F-4D97-AF65-F5344CB8AC3E}">
        <p14:creationId xmlns:p14="http://schemas.microsoft.com/office/powerpoint/2010/main" val="6799998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1066976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412236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 </a:t>
            </a:r>
            <a:r>
              <a:rPr lang="en-US" altLang="zh-CN" dirty="0">
                <a:solidFill>
                  <a:schemeClr val="bg1">
                    <a:lumMod val="85000"/>
                  </a:schemeClr>
                </a:solidFill>
                <a:latin typeface="+mj-lt"/>
                <a:ea typeface="Weibei SC" panose="03000800000000000000" pitchFamily="66" charset="-128"/>
              </a:rPr>
              <a:t>(some times called Capital)</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3459950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3650176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Timeless Computing Architectural Element</a:t>
            </a:r>
            <a:endParaRPr lang="en-US" dirty="0">
              <a:latin typeface="+mj-lt"/>
              <a:ea typeface="STXingkai" panose="02010800040101010101" pitchFamily="2" charset="-122"/>
            </a:endParaRPr>
          </a:p>
        </p:txBody>
      </p: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10" name="Picture 9">
            <a:hlinkClick r:id="rId2"/>
            <a:extLst>
              <a:ext uri="{FF2B5EF4-FFF2-40B4-BE49-F238E27FC236}">
                <a16:creationId xmlns:a16="http://schemas.microsoft.com/office/drawing/2014/main" id="{81DA77C3-9EA1-214B-8999-6B2445F14D15}"/>
              </a:ext>
            </a:extLst>
          </p:cNvPr>
          <p:cNvPicPr>
            <a:picLocks noChangeAspect="1"/>
          </p:cNvPicPr>
          <p:nvPr/>
        </p:nvPicPr>
        <p:blipFill>
          <a:blip r:embed="rId3"/>
          <a:stretch>
            <a:fillRect/>
          </a:stretch>
        </p:blipFill>
        <p:spPr>
          <a:xfrm>
            <a:off x="2368524" y="1065309"/>
            <a:ext cx="4406952" cy="3633166"/>
          </a:xfrm>
          <a:prstGeom prst="rect">
            <a:avLst/>
          </a:prstGeom>
        </p:spPr>
      </p:pic>
      <p:sp>
        <p:nvSpPr>
          <p:cNvPr id="12" name="TextBox 11">
            <a:extLst>
              <a:ext uri="{FF2B5EF4-FFF2-40B4-BE49-F238E27FC236}">
                <a16:creationId xmlns:a16="http://schemas.microsoft.com/office/drawing/2014/main" id="{DF62BF0C-6B21-FF41-A194-7CD6F7CDA075}"/>
              </a:ext>
            </a:extLst>
          </p:cNvPr>
          <p:cNvSpPr txBox="1"/>
          <p:nvPr/>
        </p:nvSpPr>
        <p:spPr>
          <a:xfrm>
            <a:off x="6927494" y="1748333"/>
            <a:ext cx="1904806" cy="2246769"/>
          </a:xfrm>
          <a:prstGeom prst="rect">
            <a:avLst/>
          </a:prstGeom>
          <a:noFill/>
        </p:spPr>
        <p:txBody>
          <a:bodyPr wrap="square" rtlCol="0">
            <a:spAutoFit/>
          </a:bodyPr>
          <a:lstStyle/>
          <a:p>
            <a:r>
              <a:rPr lang="en-TW" dirty="0"/>
              <a:t>Computation takes place when the total amount of assets is being calculated…</a:t>
            </a:r>
          </a:p>
          <a:p>
            <a:endParaRPr lang="en-TW" dirty="0"/>
          </a:p>
          <a:p>
            <a:r>
              <a:rPr lang="en-TW" dirty="0"/>
              <a:t>When something is </a:t>
            </a:r>
            <a:r>
              <a:rPr lang="en-TW" b="1" i="1" dirty="0">
                <a:solidFill>
                  <a:srgbClr val="FF0000"/>
                </a:solidFill>
              </a:rPr>
              <a:t>not accounted </a:t>
            </a:r>
            <a:r>
              <a:rPr lang="en-TW" dirty="0"/>
              <a:t>for, it will never show influence on the total amount of assets…</a:t>
            </a:r>
          </a:p>
        </p:txBody>
      </p:sp>
    </p:spTree>
    <p:extLst>
      <p:ext uri="{BB962C8B-B14F-4D97-AF65-F5344CB8AC3E}">
        <p14:creationId xmlns:p14="http://schemas.microsoft.com/office/powerpoint/2010/main" val="1350987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311947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57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230922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955105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3497202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8497645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1214705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277011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666396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91</a:t>
            </a:fld>
            <a:endParaRPr lang="en-US"/>
          </a:p>
        </p:txBody>
      </p:sp>
    </p:spTree>
    <p:extLst>
      <p:ext uri="{BB962C8B-B14F-4D97-AF65-F5344CB8AC3E}">
        <p14:creationId xmlns:p14="http://schemas.microsoft.com/office/powerpoint/2010/main" val="34444137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92</a:t>
            </a:fld>
            <a:endParaRPr lang="en-US"/>
          </a:p>
        </p:txBody>
      </p:sp>
    </p:spTree>
    <p:extLst>
      <p:ext uri="{BB962C8B-B14F-4D97-AF65-F5344CB8AC3E}">
        <p14:creationId xmlns:p14="http://schemas.microsoft.com/office/powerpoint/2010/main" val="40944949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Tree>
    <p:extLst>
      <p:ext uri="{BB962C8B-B14F-4D97-AF65-F5344CB8AC3E}">
        <p14:creationId xmlns:p14="http://schemas.microsoft.com/office/powerpoint/2010/main" val="21018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94</a:t>
            </a:fld>
            <a:endParaRPr lang="en-US"/>
          </a:p>
        </p:txBody>
      </p:sp>
    </p:spTree>
    <p:extLst>
      <p:ext uri="{BB962C8B-B14F-4D97-AF65-F5344CB8AC3E}">
        <p14:creationId xmlns:p14="http://schemas.microsoft.com/office/powerpoint/2010/main" val="13511375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95</a:t>
            </a:fld>
            <a:endParaRPr lang="en-US"/>
          </a:p>
        </p:txBody>
      </p:sp>
    </p:spTree>
    <p:extLst>
      <p:ext uri="{BB962C8B-B14F-4D97-AF65-F5344CB8AC3E}">
        <p14:creationId xmlns:p14="http://schemas.microsoft.com/office/powerpoint/2010/main" val="4533687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Why are Names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dirty="0"/>
              <a:t>A generic pool of conceptual handles for computation</a:t>
            </a:r>
          </a:p>
          <a:p>
            <a:r>
              <a:rPr lang="en-TW" dirty="0"/>
              <a:t>Some times it is better to keep all names (terms) neutral</a:t>
            </a:r>
          </a:p>
          <a:p>
            <a:r>
              <a:rPr lang="en-TW" dirty="0"/>
              <a:t>By assigning unique and countable names to a domain, it allows the naming systems to be reused or evolved for future use.</a:t>
            </a:r>
          </a:p>
          <a:p>
            <a:r>
              <a:rPr lang="en-TW" dirty="0"/>
              <a:t>Many of the computing/logical systems are universal</a:t>
            </a:r>
          </a:p>
          <a:p>
            <a:pPr lvl="1"/>
            <a:r>
              <a:rPr lang="en-TW" dirty="0"/>
              <a:t>They can be reused by many applications</a:t>
            </a:r>
          </a:p>
          <a:p>
            <a:pPr lvl="1"/>
            <a:r>
              <a:rPr lang="en-TW" dirty="0"/>
              <a:t>Logical Systems have been studied extensively, and may possess desirable properties</a:t>
            </a:r>
          </a:p>
          <a:p>
            <a:pPr lvl="2"/>
            <a:r>
              <a:rPr lang="en-TW" dirty="0"/>
              <a:t>Soundness and Completeness</a:t>
            </a:r>
          </a:p>
          <a:p>
            <a:endParaRPr lang="en-TW" dirty="0"/>
          </a:p>
        </p:txBody>
      </p:sp>
    </p:spTree>
    <p:extLst>
      <p:ext uri="{BB962C8B-B14F-4D97-AF65-F5344CB8AC3E}">
        <p14:creationId xmlns:p14="http://schemas.microsoft.com/office/powerpoint/2010/main" val="3028254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215510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2668365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1698</TotalTime>
  <Words>4460</Words>
  <Application>Microsoft Macintosh PowerPoint</Application>
  <PresentationFormat>On-screen Show (16:9)</PresentationFormat>
  <Paragraphs>729</Paragraphs>
  <Slides>105</Slides>
  <Notes>70</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105</vt:i4>
      </vt:variant>
    </vt:vector>
  </HeadingPairs>
  <TitlesOfParts>
    <vt:vector size="125"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Abstract Specification</vt:lpstr>
      <vt:lpstr>Prelude</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Soundness</vt:lpstr>
      <vt:lpstr>Classifying Architecture based on Spacetime properties</vt:lpstr>
      <vt:lpstr>Processing logic: fetch-execute cycle</vt:lpstr>
      <vt:lpstr>Computer-on-a-chip interface</vt:lpstr>
      <vt:lpstr>Computer-on-a-chip implementation</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Perspective: from here to a “real” computer</vt:lpstr>
      <vt:lpstr>PowerPoint Presentation</vt:lpstr>
      <vt:lpstr>See How a CPU Work</vt:lpstr>
      <vt:lpstr>Computing Architectures associated with Tools</vt:lpstr>
      <vt:lpstr>Computer Architecture: A Quantitative Approach</vt:lpstr>
      <vt:lpstr>PowerPoint Presentation</vt:lpstr>
      <vt:lpstr>Formulas for Comp. Arch. I</vt:lpstr>
      <vt:lpstr>Formulas for Comp. Arch. II</vt:lpstr>
      <vt:lpstr>Formulas for Comp. Arch. III</vt:lpstr>
      <vt:lpstr>Formulas for Comp. Arch. IV</vt:lpstr>
      <vt:lpstr>Summary</vt:lpstr>
      <vt:lpstr>Questions</vt:lpstr>
      <vt:lpstr>Appendix</vt:lpstr>
      <vt:lpstr>Computing bottleneck is limited by Data Synchronization (Entanglement)</vt:lpstr>
      <vt:lpstr>How Internet Works by Ben Eater</vt:lpstr>
      <vt:lpstr>How to conduct  counting and abstract counting reliably across spacetime?</vt:lpstr>
      <vt:lpstr>A Common Trick in Data Verification</vt:lpstr>
      <vt:lpstr>Accountants and the Invention of Writing</vt:lpstr>
      <vt:lpstr>Double Entry Book Keeping is the foundation of Capitalism</vt:lpstr>
      <vt:lpstr>A Timeless Computing Architectural Element</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Why are Names important?</vt:lpstr>
      <vt:lpstr>Computable Logic and Types of “Birds”</vt:lpstr>
      <vt:lpstr>The Names of Birds (Functions)</vt:lpstr>
      <vt:lpstr>Associating neutral names to ideas has utility </vt:lpstr>
      <vt:lpstr>Temporal Logic: assign names to Behavioral Properties</vt:lpstr>
      <vt:lpstr>TLA+ can help analyzed Architectural Properties</vt:lpstr>
      <vt:lpstr>In DevOps/CICD Jenkins holds the key!</vt:lpstr>
      <vt:lpstr>Jenkins actions are managed in the Namespaces of Plug-ins</vt:lpstr>
      <vt:lpstr>Hamilton/Lagrangian action formalism can be operationalized!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494</cp:revision>
  <dcterms:modified xsi:type="dcterms:W3CDTF">2020-10-20T04:27:56Z</dcterms:modified>
</cp:coreProperties>
</file>